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2.xml" ContentType="application/vnd.openxmlformats-officedocument.presentationml.tags+xml"/>
  <Override PartName="/ppt/notesSlides/notesSlide1.xml" ContentType="application/vnd.openxmlformats-officedocument.presentationml.notesSlide+xml"/>
  <Override PartName="/ppt/tags/tag13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4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5.xml" ContentType="application/vnd.openxmlformats-officedocument.presentationml.tags+xml"/>
  <Override PartName="/ppt/notesSlides/notesSlide7.xml" ContentType="application/vnd.openxmlformats-officedocument.presentationml.notesSlide+xml"/>
  <Override PartName="/ppt/tags/tag16.xml" ContentType="application/vnd.openxmlformats-officedocument.presentationml.tags+xml"/>
  <Override PartName="/ppt/notesSlides/notesSlide8.xml" ContentType="application/vnd.openxmlformats-officedocument.presentationml.notesSlide+xml"/>
  <Override PartName="/ppt/tags/tag17.xml" ContentType="application/vnd.openxmlformats-officedocument.presentationml.tags+xml"/>
  <Override PartName="/ppt/notesSlides/notesSlide9.xml" ContentType="application/vnd.openxmlformats-officedocument.presentationml.notesSlide+xml"/>
  <Override PartName="/ppt/tags/tag18.xml" ContentType="application/vnd.openxmlformats-officedocument.presentationml.tags+xml"/>
  <Override PartName="/ppt/notesSlides/notesSlide10.xml" ContentType="application/vnd.openxmlformats-officedocument.presentationml.notesSlide+xml"/>
  <Override PartName="/ppt/tags/tag1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315" r:id="rId3"/>
    <p:sldId id="299" r:id="rId4"/>
    <p:sldId id="300" r:id="rId5"/>
    <p:sldId id="318" r:id="rId6"/>
    <p:sldId id="301" r:id="rId7"/>
    <p:sldId id="302" r:id="rId8"/>
    <p:sldId id="320" r:id="rId9"/>
    <p:sldId id="322" r:id="rId10"/>
    <p:sldId id="321" r:id="rId11"/>
    <p:sldId id="323" r:id="rId12"/>
    <p:sldId id="326" r:id="rId13"/>
  </p:sldIdLst>
  <p:sldSz cx="12192000" cy="6858000"/>
  <p:notesSz cx="9926638" cy="6797675"/>
  <p:custDataLst>
    <p:tags r:id="rId16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ok29wv" initials="k" lastIdx="0" clrIdx="0">
    <p:extLst>
      <p:ext uri="{19B8F6BF-5375-455C-9EA6-DF929625EA0E}">
        <p15:presenceInfo xmlns:p15="http://schemas.microsoft.com/office/powerpoint/2012/main" userId="kok29wv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389"/>
    <a:srgbClr val="FFFFFF"/>
    <a:srgbClr val="00529E"/>
    <a:srgbClr val="D9D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734" autoAdjust="0"/>
    <p:restoredTop sz="95995" autoAdjust="0"/>
  </p:normalViewPr>
  <p:slideViewPr>
    <p:cSldViewPr snapToGrid="0">
      <p:cViewPr>
        <p:scale>
          <a:sx n="110" d="100"/>
          <a:sy n="110" d="100"/>
        </p:scale>
        <p:origin x="1312" y="504"/>
      </p:cViewPr>
      <p:guideLst/>
    </p:cSldViewPr>
  </p:slideViewPr>
  <p:outlineViewPr>
    <p:cViewPr>
      <p:scale>
        <a:sx n="33" d="100"/>
        <a:sy n="33" d="100"/>
      </p:scale>
      <p:origin x="0" y="-127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504"/>
    </p:cViewPr>
  </p:sorterViewPr>
  <p:notesViewPr>
    <p:cSldViewPr snapToGrid="0">
      <p:cViewPr>
        <p:scale>
          <a:sx n="66" d="100"/>
          <a:sy n="66" d="100"/>
        </p:scale>
        <p:origin x="4308" y="5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622800" y="0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7AB428-DE0C-49BF-90E7-B3CB4C7D1715}" type="datetimeFigureOut">
              <a:rPr lang="de-DE" smtClean="0"/>
              <a:t>15.10.23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1" y="6456613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622800" y="6456613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353CF4-3BA1-45F9-A12A-D45D9F9AC18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46107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2.gif>
</file>

<file path=ppt/media/image13.gif>
</file>

<file path=ppt/media/image15.gif>
</file>

<file path=ppt/media/image2.jpeg>
</file>

<file path=ppt/media/image3.ti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622800" y="0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AFF18C-CCFE-49B1-BEF3-4B981799B926}" type="datetimeFigureOut">
              <a:rPr lang="en-US" smtClean="0"/>
              <a:t>10/15/23</a:t>
            </a:fld>
            <a:endParaRPr lang="en-US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924175" y="631825"/>
            <a:ext cx="4078288" cy="22939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992665" y="3271380"/>
            <a:ext cx="7941310" cy="318523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Textmasterformat bearbeiten</a:t>
            </a:r>
          </a:p>
          <a:p>
            <a:pPr lvl="1"/>
            <a:r>
              <a:rPr lang="en-US"/>
              <a:t>Zweite Ebene</a:t>
            </a:r>
          </a:p>
          <a:p>
            <a:pPr lvl="2"/>
            <a:r>
              <a:rPr lang="en-US"/>
              <a:t>Dritte Ebene</a:t>
            </a:r>
          </a:p>
          <a:p>
            <a:pPr lvl="3"/>
            <a:r>
              <a:rPr lang="en-US"/>
              <a:t>Vierte Ebene</a:t>
            </a:r>
          </a:p>
          <a:p>
            <a:pPr lvl="4"/>
            <a:r>
              <a:rPr lang="en-US"/>
              <a:t>Fünfte Ebene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6456613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622800" y="6456613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C04BFF-B250-4F34-8513-350D55F32A51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7702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3614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361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7514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3870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6806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989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1674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7531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316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001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3.tif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335505B7-06B0-455E-A771-2886E2CB8F5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4826996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51" imgH="450" progId="TCLayout.ActiveDocument.1">
                  <p:embed/>
                </p:oleObj>
              </mc:Choice>
              <mc:Fallback>
                <p:oleObj name="think-cell Slide" r:id="rId4" imgW="451" imgH="45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8950D236-6E19-4E60-9AB2-BDDCE5311D41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2400" b="1" i="0" baseline="0" dirty="0"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77925" y="3189288"/>
            <a:ext cx="7766050" cy="4587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Rechteck 8"/>
          <p:cNvSpPr/>
          <p:nvPr userDrawn="1"/>
        </p:nvSpPr>
        <p:spPr>
          <a:xfrm>
            <a:off x="11020425" y="381000"/>
            <a:ext cx="819150" cy="11906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hteck 9"/>
          <p:cNvSpPr/>
          <p:nvPr userDrawn="1"/>
        </p:nvSpPr>
        <p:spPr>
          <a:xfrm>
            <a:off x="1009650" y="1800225"/>
            <a:ext cx="161925" cy="1847850"/>
          </a:xfrm>
          <a:prstGeom prst="rect">
            <a:avLst/>
          </a:prstGeom>
          <a:solidFill>
            <a:srgbClr val="00438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hteck 11"/>
          <p:cNvSpPr/>
          <p:nvPr userDrawn="1"/>
        </p:nvSpPr>
        <p:spPr>
          <a:xfrm>
            <a:off x="435429" y="6464299"/>
            <a:ext cx="746180" cy="149225"/>
          </a:xfrm>
          <a:prstGeom prst="rect">
            <a:avLst/>
          </a:prstGeom>
          <a:solidFill>
            <a:srgbClr val="0043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Chair of Information Systems and Business Analytics | Prof. Christoph </a:t>
            </a:r>
            <a:r>
              <a:rPr lang="en-US" dirty="0" err="1"/>
              <a:t>Flath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‹Nr.›</a:t>
            </a:fld>
            <a:endParaRPr lang="en-US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0734628-2878-4DB4-B3BE-EF04089235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035" b="36454"/>
          <a:stretch/>
        </p:blipFill>
        <p:spPr>
          <a:xfrm>
            <a:off x="9001098" y="3754582"/>
            <a:ext cx="3190902" cy="3103418"/>
          </a:xfrm>
          <a:prstGeom prst="rect">
            <a:avLst/>
          </a:prstGeom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99D512FA-56DD-4D8A-B248-A7CC3709D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41384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17260439-4441-4B8C-ABE7-2F9DD29008F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2346376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51" imgH="450" progId="TCLayout.ActiveDocument.1">
                  <p:embed/>
                </p:oleObj>
              </mc:Choice>
              <mc:Fallback>
                <p:oleObj name="think-cell Slide" r:id="rId4" imgW="451" imgH="45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7F550D8-F006-4A55-846B-5005DF6F22BA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2400" b="1" i="0" baseline="0" dirty="0"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Chair of Information Systems and Business Analytics | Prof. Christoph </a:t>
            </a:r>
            <a:r>
              <a:rPr lang="en-US" dirty="0" err="1"/>
              <a:t>Flath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463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3A9F2966-3E23-4F0F-ADD5-86C5D7E742C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69533138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51" imgH="450" progId="TCLayout.ActiveDocument.1">
                  <p:embed/>
                </p:oleObj>
              </mc:Choice>
              <mc:Fallback>
                <p:oleObj name="think-cell Slide" r:id="rId4" imgW="451" imgH="45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38AE24C3-AFD7-4ACB-BE6B-094E6BDCCA66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2400" b="1" i="0" baseline="0" dirty="0"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228600" indent="-228600">
              <a:buClr>
                <a:srgbClr val="004389"/>
              </a:buClr>
              <a:buFont typeface="Wingdings" panose="05000000000000000000" pitchFamily="2" charset="2"/>
              <a:buChar char="§"/>
              <a:defRPr sz="1600"/>
            </a:lvl1pPr>
            <a:lvl2pPr marL="538163" indent="-228600">
              <a:buClr>
                <a:srgbClr val="004389"/>
              </a:buClr>
              <a:defRPr sz="1600"/>
            </a:lvl2pPr>
            <a:lvl3pPr marL="804863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600"/>
            </a:lvl3pPr>
            <a:lvl4pPr marL="1077913" indent="-228600">
              <a:buClr>
                <a:schemeClr val="accent1"/>
              </a:buClr>
              <a:buFont typeface="Symbol" panose="05050102010706020507" pitchFamily="18" charset="2"/>
              <a:buChar char="-"/>
              <a:defRPr sz="1600"/>
            </a:lvl4pPr>
            <a:lvl5pPr marL="1344613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Chair of Information Systems and Business Analytics | Prof. Christoph </a:t>
            </a:r>
            <a:r>
              <a:rPr lang="en-US" dirty="0" err="1"/>
              <a:t>Flath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517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3A9F2966-3E23-4F0F-ADD5-86C5D7E742C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51" imgH="450" progId="TCLayout.ActiveDocument.1">
                  <p:embed/>
                </p:oleObj>
              </mc:Choice>
              <mc:Fallback>
                <p:oleObj name="think-cell Slide" r:id="rId4" imgW="451" imgH="450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3A9F2966-3E23-4F0F-ADD5-86C5D7E742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38AE24C3-AFD7-4ACB-BE6B-094E6BDCCA66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2400" b="1" i="0" baseline="0" dirty="0"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2000" y="1396999"/>
            <a:ext cx="5361231" cy="4735511"/>
          </a:xfrm>
        </p:spPr>
        <p:txBody>
          <a:bodyPr>
            <a:normAutofit/>
          </a:bodyPr>
          <a:lstStyle>
            <a:lvl1pPr marL="228600" indent="-228600">
              <a:buClr>
                <a:srgbClr val="004389"/>
              </a:buClr>
              <a:buFont typeface="Wingdings" panose="05000000000000000000" pitchFamily="2" charset="2"/>
              <a:buChar char="§"/>
              <a:defRPr sz="1600"/>
            </a:lvl1pPr>
            <a:lvl2pPr marL="538163" indent="-228600">
              <a:buClr>
                <a:srgbClr val="004389"/>
              </a:buClr>
              <a:defRPr sz="1600"/>
            </a:lvl2pPr>
            <a:lvl3pPr marL="804863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600"/>
            </a:lvl3pPr>
            <a:lvl4pPr marL="1077913" indent="-228600">
              <a:buClr>
                <a:schemeClr val="accent1"/>
              </a:buClr>
              <a:buFont typeface="Symbol" panose="05050102010706020507" pitchFamily="18" charset="2"/>
              <a:buChar char="-"/>
              <a:defRPr sz="1600"/>
            </a:lvl4pPr>
            <a:lvl5pPr marL="1344613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Chair of Information Systems and Business Analytics | Prof. Christoph </a:t>
            </a:r>
            <a:r>
              <a:rPr lang="en-US" dirty="0" err="1"/>
              <a:t>Flath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46DB0301-693B-40CA-BA84-F80307F89B8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978769" y="1396999"/>
            <a:ext cx="5361231" cy="473551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597958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ags" Target="../tags/tag2.xml"/><Relationship Id="rId5" Type="http://schemas.openxmlformats.org/officeDocument/2006/relationships/theme" Target="../theme/theme1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527C934F-FA50-4DB7-B4DC-D62CB9D7AAD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6335240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451" imgH="450" progId="TCLayout.ActiveDocument.1">
                  <p:embed/>
                </p:oleObj>
              </mc:Choice>
              <mc:Fallback>
                <p:oleObj name="think-cell Slide" r:id="rId8" imgW="451" imgH="45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1DBD2721-E9BD-4747-A88D-23A8F12CCF56}"/>
              </a:ext>
            </a:extLst>
          </p:cNvPr>
          <p:cNvSpPr/>
          <p:nvPr userDrawn="1">
            <p:custDataLst>
              <p:tags r:id="rId7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2400" b="1" i="0" baseline="0" dirty="0"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2269671" y="512384"/>
            <a:ext cx="9070329" cy="716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2000" y="1396999"/>
            <a:ext cx="11046792" cy="47355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00" y="512384"/>
            <a:ext cx="1643743" cy="721658"/>
          </a:xfrm>
          <a:prstGeom prst="rect">
            <a:avLst/>
          </a:prstGeom>
        </p:spPr>
      </p:pic>
      <p:sp>
        <p:nvSpPr>
          <p:cNvPr id="10" name="Rechteck 9"/>
          <p:cNvSpPr/>
          <p:nvPr userDrawn="1"/>
        </p:nvSpPr>
        <p:spPr>
          <a:xfrm>
            <a:off x="11340000" y="512384"/>
            <a:ext cx="138792" cy="716587"/>
          </a:xfrm>
          <a:prstGeom prst="rect">
            <a:avLst/>
          </a:prstGeom>
          <a:solidFill>
            <a:srgbClr val="0043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hteck 11"/>
          <p:cNvSpPr/>
          <p:nvPr userDrawn="1"/>
        </p:nvSpPr>
        <p:spPr>
          <a:xfrm>
            <a:off x="432000" y="6464299"/>
            <a:ext cx="746180" cy="149225"/>
          </a:xfrm>
          <a:prstGeom prst="rect">
            <a:avLst/>
          </a:prstGeom>
          <a:solidFill>
            <a:srgbClr val="0043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3"/>
          </p:nvPr>
        </p:nvSpPr>
        <p:spPr>
          <a:xfrm>
            <a:off x="1181609" y="6464299"/>
            <a:ext cx="6971791" cy="1492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Chair of Information Systems and Business Analytics | Prof. Christoph </a:t>
            </a:r>
            <a:r>
              <a:rPr lang="en-US" dirty="0" err="1"/>
              <a:t>Flath</a:t>
            </a:r>
            <a:endParaRPr lang="en-US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4"/>
          </p:nvPr>
        </p:nvSpPr>
        <p:spPr>
          <a:xfrm>
            <a:off x="432000" y="6464299"/>
            <a:ext cx="746180" cy="1492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BE8D993-E95F-491F-9987-D09E7E644F2F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732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4" r:id="rId2"/>
    <p:sldLayoutId id="2147483650" r:id="rId3"/>
    <p:sldLayoutId id="2147483655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rgbClr val="004389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085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720725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98425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254125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6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7.xml"/><Relationship Id="rId6" Type="http://schemas.openxmlformats.org/officeDocument/2006/relationships/image" Target="../media/image12.gif"/><Relationship Id="rId5" Type="http://schemas.openxmlformats.org/officeDocument/2006/relationships/image" Target="../media/image11.emf"/><Relationship Id="rId4" Type="http://schemas.openxmlformats.org/officeDocument/2006/relationships/oleObject" Target="../embeddings/oleObject11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8.xml"/><Relationship Id="rId6" Type="http://schemas.openxmlformats.org/officeDocument/2006/relationships/image" Target="../media/image13.gif"/><Relationship Id="rId5" Type="http://schemas.openxmlformats.org/officeDocument/2006/relationships/image" Target="../media/image11.emf"/><Relationship Id="rId4" Type="http://schemas.openxmlformats.org/officeDocument/2006/relationships/oleObject" Target="../embeddings/oleObject12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9.xml"/><Relationship Id="rId5" Type="http://schemas.openxmlformats.org/officeDocument/2006/relationships/image" Target="../media/image15.gif"/><Relationship Id="rId4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4.xml"/><Relationship Id="rId4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appygitwithr.com/install-git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gitforwindows.org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6.xml"/><Relationship Id="rId6" Type="http://schemas.openxmlformats.org/officeDocument/2006/relationships/hyperlink" Target="https://github.com/tds2023-24/course" TargetMode="External"/><Relationship Id="rId5" Type="http://schemas.openxmlformats.org/officeDocument/2006/relationships/image" Target="../media/image9.emf"/><Relationship Id="rId4" Type="http://schemas.openxmlformats.org/officeDocument/2006/relationships/oleObject" Target="../embeddings/oleObject10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4EADFCB-090E-BD4F-BCA7-6571D8FEB35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23638338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BDCB821-1CEA-49E7-ABD2-A5E725FE3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575" y="1800225"/>
            <a:ext cx="7766050" cy="1847850"/>
          </a:xfrm>
        </p:spPr>
        <p:txBody>
          <a:bodyPr vert="horz"/>
          <a:lstStyle/>
          <a:p>
            <a:r>
              <a:rPr lang="de-CH" dirty="0"/>
              <a:t>Topics in Data Science 2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DA7815-92F1-426A-B0DE-BE6166322B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Git</a:t>
            </a:r>
            <a:r>
              <a:rPr lang="de-DE" dirty="0"/>
              <a:t> Workflow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EFB351-1EA7-46BF-A5B3-FD69208466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4434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24672CA-C2AB-6140-9B15-A1FEF775141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44702280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2AAD32F-B4FB-2548-8DFF-9B40086CF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/>
              <a:t>Assignment Submission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EC375-AEEF-B449-9B75-41AB63C87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will have to work on assignments to qualify for the (graded) capstone project</a:t>
            </a:r>
          </a:p>
          <a:p>
            <a:r>
              <a:rPr lang="en-US" dirty="0"/>
              <a:t>Assignments are submitted via GitHub pull requests</a:t>
            </a:r>
          </a:p>
          <a:p>
            <a:r>
              <a:rPr lang="en-US" dirty="0"/>
              <a:t>To work on your assignment, you have to create your own fork on GitHub: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Click on the assignment in WueCampus classroom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Login using GitHub Account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Join the GitHub classroom by clicking on your name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Accept the assignment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Wait for GitHub classroom to configure your repository and click on the link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Create a new branch named </a:t>
            </a:r>
            <a:r>
              <a:rPr lang="en-US" dirty="0" err="1"/>
              <a:t>assignment_xyz</a:t>
            </a:r>
            <a:endParaRPr lang="en-US" dirty="0"/>
          </a:p>
          <a:p>
            <a:pPr marL="652463" lvl="1" indent="-342900">
              <a:buFont typeface="+mj-lt"/>
              <a:buAutoNum type="arabicPeriod"/>
            </a:pPr>
            <a:endParaRPr lang="en-US" dirty="0"/>
          </a:p>
          <a:p>
            <a:pPr marL="652463" lvl="1" indent="-342900">
              <a:buFont typeface="+mj-lt"/>
              <a:buAutoNum type="arabicPeriod"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BDA637-3388-B244-A8C0-5A8497BDAD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0A3FF116-03C7-C44E-BBD9-B073BB90453D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8525" y="1778633"/>
            <a:ext cx="5360988" cy="3972247"/>
          </a:xfrm>
        </p:spPr>
      </p:pic>
    </p:spTree>
    <p:extLst>
      <p:ext uri="{BB962C8B-B14F-4D97-AF65-F5344CB8AC3E}">
        <p14:creationId xmlns:p14="http://schemas.microsoft.com/office/powerpoint/2010/main" val="3042259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24672CA-C2AB-6140-9B15-A1FEF775141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39223865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924672CA-C2AB-6140-9B15-A1FEF77514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2AAD32F-B4FB-2548-8DFF-9B40086CF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Assignment Submission Workflow (Google </a:t>
            </a:r>
            <a:r>
              <a:rPr lang="en-US" dirty="0" err="1"/>
              <a:t>Colab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EC375-AEEF-B449-9B75-41AB63C87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recommend that you work on your assignments using Google </a:t>
            </a:r>
            <a:r>
              <a:rPr lang="en-US" dirty="0" err="1"/>
              <a:t>Colab</a:t>
            </a:r>
            <a:endParaRPr lang="en-US" dirty="0"/>
          </a:p>
          <a:p>
            <a:r>
              <a:rPr lang="en-US" dirty="0"/>
              <a:t>To modify and submit your assignments via Google </a:t>
            </a:r>
            <a:r>
              <a:rPr lang="en-US" dirty="0" err="1"/>
              <a:t>Colab</a:t>
            </a:r>
            <a:r>
              <a:rPr lang="en-US" dirty="0"/>
              <a:t>: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Click on the Google </a:t>
            </a:r>
            <a:r>
              <a:rPr lang="en-US" dirty="0" err="1"/>
              <a:t>Colab</a:t>
            </a:r>
            <a:r>
              <a:rPr lang="en-US" dirty="0"/>
              <a:t> link in your GitHub repository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Click on “File/Open Notebook”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Click on GitHub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Search for “tds2023-24”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Select your repository and Branch and open the notebook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Make changes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Click on “File/Save to </a:t>
            </a:r>
            <a:r>
              <a:rPr lang="en-US" dirty="0" err="1"/>
              <a:t>github</a:t>
            </a:r>
            <a:r>
              <a:rPr lang="en-US" dirty="0"/>
              <a:t>”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Select your repository and Branch and add a commit message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Create a pull request </a:t>
            </a:r>
            <a:r>
              <a:rPr lang="en-US" b="1" dirty="0">
                <a:solidFill>
                  <a:srgbClr val="FF0000"/>
                </a:solidFill>
              </a:rPr>
              <a:t>(DON’T MERGE IT)</a:t>
            </a:r>
          </a:p>
          <a:p>
            <a:pPr marL="652463" lvl="1" indent="-342900">
              <a:buFont typeface="+mj-lt"/>
              <a:buAutoNum type="arabicPeriod"/>
            </a:pPr>
            <a:endParaRPr lang="en-US" dirty="0"/>
          </a:p>
          <a:p>
            <a:pPr marL="652463" lvl="1" indent="-342900">
              <a:buFont typeface="+mj-lt"/>
              <a:buAutoNum type="arabicPeriod"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BDA637-3388-B244-A8C0-5A8497BDAD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3E51C62-01AC-FF46-A75F-C9A29E7CD603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8525" y="1778633"/>
            <a:ext cx="5360988" cy="3972247"/>
          </a:xfrm>
        </p:spPr>
      </p:pic>
    </p:spTree>
    <p:extLst>
      <p:ext uri="{BB962C8B-B14F-4D97-AF65-F5344CB8AC3E}">
        <p14:creationId xmlns:p14="http://schemas.microsoft.com/office/powerpoint/2010/main" val="953932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B5B0432B-B56E-E740-8A67-579C976EDD2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996693825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AA8D40BB-84C2-8041-B603-8A3A4DBD2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Assignment Submission Workflow (Local)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57EA5-3379-2D4D-83D1-4B2E03731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 course, you don’t have to use Google </a:t>
            </a:r>
            <a:r>
              <a:rPr lang="en-US" dirty="0" err="1"/>
              <a:t>Colab</a:t>
            </a:r>
            <a:r>
              <a:rPr lang="en-US" dirty="0"/>
              <a:t> for your submissions. Follow this steps to submit your assignments if you prefer working local: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Clone your repository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Move into the repository’s folder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Fetch all branches and checkout </a:t>
            </a:r>
            <a:r>
              <a:rPr lang="en-US" dirty="0" err="1"/>
              <a:t>assignment_xyz</a:t>
            </a:r>
            <a:endParaRPr lang="en-US" dirty="0"/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Work on the assignment and push changes to branch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Create a pull request </a:t>
            </a:r>
            <a:r>
              <a:rPr lang="en-US" b="1" dirty="0">
                <a:solidFill>
                  <a:srgbClr val="FF0000"/>
                </a:solidFill>
              </a:rPr>
              <a:t>(DON’T MERGE IT)</a:t>
            </a:r>
          </a:p>
          <a:p>
            <a:pPr marL="652463" lvl="1" indent="-342900">
              <a:buFont typeface="+mj-lt"/>
              <a:buAutoNum type="arabicPeriod"/>
            </a:pPr>
            <a:endParaRPr lang="en-US" dirty="0"/>
          </a:p>
          <a:p>
            <a:pPr marL="652463" lvl="1" indent="-342900">
              <a:buFont typeface="+mj-lt"/>
              <a:buAutoNum type="arabicPeriod"/>
            </a:pPr>
            <a:endParaRPr lang="en-US" dirty="0"/>
          </a:p>
          <a:p>
            <a:pPr lvl="1"/>
            <a:endParaRPr lang="en-US" dirty="0"/>
          </a:p>
          <a:p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A87B75-EE86-9744-B824-A120516B22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11" name="Content Placeholder 10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2D0D4A2-EE6C-EF4D-A0A0-9368C63871DF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8525" y="2232219"/>
            <a:ext cx="5360988" cy="3065074"/>
          </a:xfrm>
        </p:spPr>
      </p:pic>
    </p:spTree>
    <p:extLst>
      <p:ext uri="{BB962C8B-B14F-4D97-AF65-F5344CB8AC3E}">
        <p14:creationId xmlns:p14="http://schemas.microsoft.com/office/powerpoint/2010/main" val="1982210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B5CCDAC5-AB00-40FD-BA28-B29576F6450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51" imgH="450" progId="TCLayout.ActiveDocument.1">
                  <p:embed/>
                </p:oleObj>
              </mc:Choice>
              <mc:Fallback>
                <p:oleObj name="think-cell Slide" r:id="rId4" imgW="451" imgH="45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B5CCDAC5-AB00-40FD-BA28-B29576F645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950098-C16F-4015-B279-DE29E8518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5A3DFDA6-B9AD-4A9A-8FC1-8FC3D2B3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9671" y="512384"/>
            <a:ext cx="9070329" cy="71658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F2A15D0-A44F-4345-B454-763F48F8B2FE}"/>
              </a:ext>
            </a:extLst>
          </p:cNvPr>
          <p:cNvSpPr txBox="1">
            <a:spLocks/>
          </p:cNvSpPr>
          <p:nvPr/>
        </p:nvSpPr>
        <p:spPr>
          <a:xfrm>
            <a:off x="7474527" y="512384"/>
            <a:ext cx="3865473" cy="716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438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Session objectives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A2B0E52-27B5-4227-9B86-933302798690}"/>
              </a:ext>
            </a:extLst>
          </p:cNvPr>
          <p:cNvGrpSpPr/>
          <p:nvPr/>
        </p:nvGrpSpPr>
        <p:grpSpPr>
          <a:xfrm>
            <a:off x="1921681" y="2292153"/>
            <a:ext cx="5269525" cy="466487"/>
            <a:chOff x="1921681" y="2292153"/>
            <a:chExt cx="5269525" cy="466487"/>
          </a:xfrm>
          <a:solidFill>
            <a:schemeClr val="accent1"/>
          </a:solidFill>
        </p:grpSpPr>
        <p:sp>
          <p:nvSpPr>
            <p:cNvPr id="10" name="Pointer-half">
              <a:extLst>
                <a:ext uri="{FF2B5EF4-FFF2-40B4-BE49-F238E27FC236}">
                  <a16:creationId xmlns:a16="http://schemas.microsoft.com/office/drawing/2014/main" id="{D9A1536A-8CC8-4D70-9809-295900B975E8}"/>
                </a:ext>
              </a:extLst>
            </p:cNvPr>
            <p:cNvSpPr/>
            <p:nvPr/>
          </p:nvSpPr>
          <p:spPr>
            <a:xfrm>
              <a:off x="1921681" y="2356821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bg1"/>
                </a:solidFill>
                <a:latin typeface="Arial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FAE973A-951E-4CE5-B4FD-9248341615B7}"/>
                </a:ext>
              </a:extLst>
            </p:cNvPr>
            <p:cNvSpPr txBox="1"/>
            <p:nvPr/>
          </p:nvSpPr>
          <p:spPr>
            <a:xfrm>
              <a:off x="2269671" y="2292153"/>
              <a:ext cx="4921535" cy="466487"/>
            </a:xfrm>
            <a:prstGeom prst="rect">
              <a:avLst/>
            </a:prstGeom>
            <a:grpFill/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bg1"/>
                  </a:solidFill>
                </a:rPr>
                <a:t>What is version control?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A2776-36CD-46FA-B02D-FD97455CB561}"/>
              </a:ext>
            </a:extLst>
          </p:cNvPr>
          <p:cNvGrpSpPr/>
          <p:nvPr/>
        </p:nvGrpSpPr>
        <p:grpSpPr>
          <a:xfrm>
            <a:off x="1921681" y="2931708"/>
            <a:ext cx="5269525" cy="466487"/>
            <a:chOff x="1921681" y="2908437"/>
            <a:chExt cx="5269525" cy="466487"/>
          </a:xfrm>
          <a:solidFill>
            <a:schemeClr val="accent3">
              <a:lumMod val="20000"/>
              <a:lumOff val="80000"/>
            </a:schemeClr>
          </a:solidFill>
        </p:grpSpPr>
        <p:sp>
          <p:nvSpPr>
            <p:cNvPr id="13" name="Pointer-half">
              <a:extLst>
                <a:ext uri="{FF2B5EF4-FFF2-40B4-BE49-F238E27FC236}">
                  <a16:creationId xmlns:a16="http://schemas.microsoft.com/office/drawing/2014/main" id="{FDE3B896-3436-47FC-B4E8-72956B7766C1}"/>
                </a:ext>
              </a:extLst>
            </p:cNvPr>
            <p:cNvSpPr/>
            <p:nvPr/>
          </p:nvSpPr>
          <p:spPr>
            <a:xfrm>
              <a:off x="1921681" y="2973105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tx2"/>
                </a:solidFill>
                <a:latin typeface="Arial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9239F17-F92B-4228-B85D-3349A01E15E9}"/>
                </a:ext>
              </a:extLst>
            </p:cNvPr>
            <p:cNvSpPr txBox="1"/>
            <p:nvPr/>
          </p:nvSpPr>
          <p:spPr>
            <a:xfrm>
              <a:off x="2269671" y="2908437"/>
              <a:ext cx="4921535" cy="466487"/>
            </a:xfrm>
            <a:prstGeom prst="rect">
              <a:avLst/>
            </a:prstGeom>
            <a:grpFill/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tx2"/>
                  </a:solidFill>
                </a:rPr>
                <a:t>Setting up git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4B90172-FE67-4B26-9235-789E76F1E71E}"/>
              </a:ext>
            </a:extLst>
          </p:cNvPr>
          <p:cNvGrpSpPr/>
          <p:nvPr/>
        </p:nvGrpSpPr>
        <p:grpSpPr>
          <a:xfrm>
            <a:off x="1921681" y="3571263"/>
            <a:ext cx="5269525" cy="466487"/>
            <a:chOff x="1921681" y="3497174"/>
            <a:chExt cx="5269525" cy="466487"/>
          </a:xfrm>
          <a:solidFill>
            <a:schemeClr val="accent3">
              <a:lumMod val="20000"/>
              <a:lumOff val="80000"/>
            </a:schemeClr>
          </a:solidFill>
        </p:grpSpPr>
        <p:sp>
          <p:nvSpPr>
            <p:cNvPr id="16" name="Pointer-half">
              <a:extLst>
                <a:ext uri="{FF2B5EF4-FFF2-40B4-BE49-F238E27FC236}">
                  <a16:creationId xmlns:a16="http://schemas.microsoft.com/office/drawing/2014/main" id="{4697D029-CA7D-4F1D-B4A7-2664B9D1344D}"/>
                </a:ext>
              </a:extLst>
            </p:cNvPr>
            <p:cNvSpPr/>
            <p:nvPr/>
          </p:nvSpPr>
          <p:spPr>
            <a:xfrm>
              <a:off x="1921681" y="3561842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tx2"/>
                </a:solidFill>
                <a:latin typeface="Arial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E77C7DC-E591-4491-86F8-B14CDFA64092}"/>
                </a:ext>
              </a:extLst>
            </p:cNvPr>
            <p:cNvSpPr txBox="1"/>
            <p:nvPr/>
          </p:nvSpPr>
          <p:spPr>
            <a:xfrm>
              <a:off x="2269671" y="3497174"/>
              <a:ext cx="4921535" cy="466487"/>
            </a:xfrm>
            <a:prstGeom prst="rect">
              <a:avLst/>
            </a:prstGeom>
            <a:grpFill/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tx2"/>
                  </a:solidFill>
                </a:rPr>
                <a:t>Create your first repository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50D3B13-919B-4FD9-8EA1-ECD8E340B5DF}"/>
              </a:ext>
            </a:extLst>
          </p:cNvPr>
          <p:cNvSpPr txBox="1"/>
          <p:nvPr/>
        </p:nvSpPr>
        <p:spPr>
          <a:xfrm>
            <a:off x="7594858" y="2277849"/>
            <a:ext cx="3655033" cy="41144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lvl="5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lvl="6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lvl="7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lvl="8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&lt;objective 1&gt;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&lt;objective 2&gt;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&lt;…&gt;</a:t>
            </a:r>
          </a:p>
        </p:txBody>
      </p:sp>
      <p:grpSp>
        <p:nvGrpSpPr>
          <p:cNvPr id="20" name="Group 14">
            <a:extLst>
              <a:ext uri="{FF2B5EF4-FFF2-40B4-BE49-F238E27FC236}">
                <a16:creationId xmlns:a16="http://schemas.microsoft.com/office/drawing/2014/main" id="{DEC1006F-EDBF-4542-8AC6-09896599A22D}"/>
              </a:ext>
            </a:extLst>
          </p:cNvPr>
          <p:cNvGrpSpPr/>
          <p:nvPr/>
        </p:nvGrpSpPr>
        <p:grpSpPr>
          <a:xfrm>
            <a:off x="1921681" y="4210818"/>
            <a:ext cx="5269525" cy="466487"/>
            <a:chOff x="1921681" y="3497174"/>
            <a:chExt cx="5269525" cy="466487"/>
          </a:xfrm>
          <a:solidFill>
            <a:schemeClr val="accent3">
              <a:lumMod val="20000"/>
              <a:lumOff val="80000"/>
            </a:schemeClr>
          </a:solidFill>
        </p:grpSpPr>
        <p:sp>
          <p:nvSpPr>
            <p:cNvPr id="21" name="Pointer-half">
              <a:extLst>
                <a:ext uri="{FF2B5EF4-FFF2-40B4-BE49-F238E27FC236}">
                  <a16:creationId xmlns:a16="http://schemas.microsoft.com/office/drawing/2014/main" id="{9CF3A1A8-35BF-CC4E-A7B6-EE73FA57DE1E}"/>
                </a:ext>
              </a:extLst>
            </p:cNvPr>
            <p:cNvSpPr/>
            <p:nvPr/>
          </p:nvSpPr>
          <p:spPr>
            <a:xfrm>
              <a:off x="1921681" y="3561842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tx2"/>
                </a:solidFill>
                <a:latin typeface="Arial"/>
              </a:endParaRPr>
            </a:p>
          </p:txBody>
        </p:sp>
        <p:sp>
          <p:nvSpPr>
            <p:cNvPr id="22" name="TextBox 16">
              <a:extLst>
                <a:ext uri="{FF2B5EF4-FFF2-40B4-BE49-F238E27FC236}">
                  <a16:creationId xmlns:a16="http://schemas.microsoft.com/office/drawing/2014/main" id="{2E934A94-E62D-4E47-98CD-A6E45A42ADC2}"/>
                </a:ext>
              </a:extLst>
            </p:cNvPr>
            <p:cNvSpPr txBox="1"/>
            <p:nvPr/>
          </p:nvSpPr>
          <p:spPr>
            <a:xfrm>
              <a:off x="2269671" y="3497174"/>
              <a:ext cx="4921535" cy="466487"/>
            </a:xfrm>
            <a:prstGeom prst="rect">
              <a:avLst/>
            </a:prstGeom>
            <a:grpFill/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tx2"/>
                  </a:solidFill>
                </a:rPr>
                <a:t>TDS workflow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1864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642F25-1BBE-E84B-AFE7-1971CD949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need version control?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BCFE8C7-DE3D-C94F-A0EC-4439876570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9AC33192-CCCD-7545-AFE1-A4CF0F5D38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55991" y="1397000"/>
            <a:ext cx="3512605" cy="4735513"/>
          </a:xfrm>
          <a:prstGeom prst="rect">
            <a:avLst/>
          </a:prstGeom>
        </p:spPr>
      </p:pic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1217F658-4E97-3F4A-862C-374AE37593B1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4"/>
          <a:stretch>
            <a:fillRect/>
          </a:stretch>
        </p:blipFill>
        <p:spPr>
          <a:xfrm>
            <a:off x="5978525" y="2074445"/>
            <a:ext cx="5360988" cy="3380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115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08C41-EAF9-F54B-AE69-1BFB8C3CC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work?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9D96CCF-8A83-5542-942C-CBF0DFCA314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CD3E2FA5-16C7-E14F-8994-E5C0599521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9237" y="1397000"/>
            <a:ext cx="5006113" cy="4735513"/>
          </a:xfrm>
          <a:prstGeom prst="rect">
            <a:avLst/>
          </a:prstGeom>
        </p:spPr>
      </p:pic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6C1E4EEF-641F-F840-98CA-C4507B7599BA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4"/>
          <a:stretch>
            <a:fillRect/>
          </a:stretch>
        </p:blipFill>
        <p:spPr>
          <a:xfrm>
            <a:off x="7002737" y="1397000"/>
            <a:ext cx="3312564" cy="473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34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B5CCDAC5-AB00-40FD-BA28-B29576F6450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51" imgH="450" progId="TCLayout.ActiveDocument.1">
                  <p:embed/>
                </p:oleObj>
              </mc:Choice>
              <mc:Fallback>
                <p:oleObj name="think-cell Slide" r:id="rId3" imgW="451" imgH="45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B5CCDAC5-AB00-40FD-BA28-B29576F645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950098-C16F-4015-B279-DE29E8518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5A3DFDA6-B9AD-4A9A-8FC1-8FC3D2B3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9671" y="512384"/>
            <a:ext cx="9070329" cy="71658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F2A15D0-A44F-4345-B454-763F48F8B2FE}"/>
              </a:ext>
            </a:extLst>
          </p:cNvPr>
          <p:cNvSpPr txBox="1">
            <a:spLocks/>
          </p:cNvSpPr>
          <p:nvPr/>
        </p:nvSpPr>
        <p:spPr>
          <a:xfrm>
            <a:off x="7474527" y="512384"/>
            <a:ext cx="3865473" cy="716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438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Session objectives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A2B0E52-27B5-4227-9B86-933302798690}"/>
              </a:ext>
            </a:extLst>
          </p:cNvPr>
          <p:cNvGrpSpPr/>
          <p:nvPr/>
        </p:nvGrpSpPr>
        <p:grpSpPr>
          <a:xfrm>
            <a:off x="1921681" y="2292153"/>
            <a:ext cx="5269525" cy="466487"/>
            <a:chOff x="1921681" y="2292153"/>
            <a:chExt cx="5269525" cy="466487"/>
          </a:xfrm>
          <a:solidFill>
            <a:schemeClr val="bg2"/>
          </a:solidFill>
        </p:grpSpPr>
        <p:sp>
          <p:nvSpPr>
            <p:cNvPr id="10" name="Pointer-half">
              <a:extLst>
                <a:ext uri="{FF2B5EF4-FFF2-40B4-BE49-F238E27FC236}">
                  <a16:creationId xmlns:a16="http://schemas.microsoft.com/office/drawing/2014/main" id="{D9A1536A-8CC8-4D70-9809-295900B975E8}"/>
                </a:ext>
              </a:extLst>
            </p:cNvPr>
            <p:cNvSpPr/>
            <p:nvPr/>
          </p:nvSpPr>
          <p:spPr>
            <a:xfrm>
              <a:off x="1921681" y="2356821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tx2"/>
                </a:solidFill>
                <a:latin typeface="Arial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FAE973A-951E-4CE5-B4FD-9248341615B7}"/>
                </a:ext>
              </a:extLst>
            </p:cNvPr>
            <p:cNvSpPr txBox="1"/>
            <p:nvPr/>
          </p:nvSpPr>
          <p:spPr>
            <a:xfrm>
              <a:off x="2269671" y="2292153"/>
              <a:ext cx="4921535" cy="466487"/>
            </a:xfrm>
            <a:prstGeom prst="rect">
              <a:avLst/>
            </a:prstGeom>
            <a:grpFill/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tx2"/>
                  </a:solidFill>
                </a:rPr>
                <a:t>What is version control?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A2776-36CD-46FA-B02D-FD97455CB561}"/>
              </a:ext>
            </a:extLst>
          </p:cNvPr>
          <p:cNvGrpSpPr/>
          <p:nvPr/>
        </p:nvGrpSpPr>
        <p:grpSpPr>
          <a:xfrm>
            <a:off x="1921681" y="2931708"/>
            <a:ext cx="5269525" cy="466487"/>
            <a:chOff x="1921681" y="2908437"/>
            <a:chExt cx="5269525" cy="466487"/>
          </a:xfrm>
          <a:solidFill>
            <a:schemeClr val="accent3">
              <a:lumMod val="20000"/>
              <a:lumOff val="80000"/>
            </a:schemeClr>
          </a:solidFill>
        </p:grpSpPr>
        <p:sp>
          <p:nvSpPr>
            <p:cNvPr id="13" name="Pointer-half">
              <a:extLst>
                <a:ext uri="{FF2B5EF4-FFF2-40B4-BE49-F238E27FC236}">
                  <a16:creationId xmlns:a16="http://schemas.microsoft.com/office/drawing/2014/main" id="{FDE3B896-3436-47FC-B4E8-72956B7766C1}"/>
                </a:ext>
              </a:extLst>
            </p:cNvPr>
            <p:cNvSpPr/>
            <p:nvPr/>
          </p:nvSpPr>
          <p:spPr>
            <a:xfrm>
              <a:off x="1921681" y="2973105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tx2"/>
                </a:solidFill>
                <a:latin typeface="Arial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9239F17-F92B-4228-B85D-3349A01E15E9}"/>
                </a:ext>
              </a:extLst>
            </p:cNvPr>
            <p:cNvSpPr txBox="1"/>
            <p:nvPr/>
          </p:nvSpPr>
          <p:spPr>
            <a:xfrm>
              <a:off x="2269671" y="2908437"/>
              <a:ext cx="4921535" cy="466487"/>
            </a:xfrm>
            <a:prstGeom prst="rect">
              <a:avLst/>
            </a:prstGeom>
            <a:solidFill>
              <a:schemeClr val="accent1"/>
            </a:solidFill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bg1"/>
                  </a:solidFill>
                </a:rPr>
                <a:t>Setting up git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50D3B13-919B-4FD9-8EA1-ECD8E340B5DF}"/>
              </a:ext>
            </a:extLst>
          </p:cNvPr>
          <p:cNvSpPr txBox="1"/>
          <p:nvPr/>
        </p:nvSpPr>
        <p:spPr>
          <a:xfrm>
            <a:off x="7594858" y="2277849"/>
            <a:ext cx="3655033" cy="41144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lvl="5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lvl="6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lvl="7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lvl="8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&lt;objective 1&gt;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&lt;objective 2&gt;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&lt;…&gt;</a:t>
            </a:r>
          </a:p>
        </p:txBody>
      </p:sp>
      <p:grpSp>
        <p:nvGrpSpPr>
          <p:cNvPr id="20" name="Group 14">
            <a:extLst>
              <a:ext uri="{FF2B5EF4-FFF2-40B4-BE49-F238E27FC236}">
                <a16:creationId xmlns:a16="http://schemas.microsoft.com/office/drawing/2014/main" id="{DEC1006F-EDBF-4542-8AC6-09896599A22D}"/>
              </a:ext>
            </a:extLst>
          </p:cNvPr>
          <p:cNvGrpSpPr/>
          <p:nvPr/>
        </p:nvGrpSpPr>
        <p:grpSpPr>
          <a:xfrm>
            <a:off x="1921681" y="3571263"/>
            <a:ext cx="5269525" cy="466487"/>
            <a:chOff x="1921681" y="3497174"/>
            <a:chExt cx="5269525" cy="466487"/>
          </a:xfrm>
          <a:solidFill>
            <a:schemeClr val="accent3">
              <a:lumMod val="20000"/>
              <a:lumOff val="80000"/>
            </a:schemeClr>
          </a:solidFill>
        </p:grpSpPr>
        <p:sp>
          <p:nvSpPr>
            <p:cNvPr id="21" name="Pointer-half">
              <a:extLst>
                <a:ext uri="{FF2B5EF4-FFF2-40B4-BE49-F238E27FC236}">
                  <a16:creationId xmlns:a16="http://schemas.microsoft.com/office/drawing/2014/main" id="{9CF3A1A8-35BF-CC4E-A7B6-EE73FA57DE1E}"/>
                </a:ext>
              </a:extLst>
            </p:cNvPr>
            <p:cNvSpPr/>
            <p:nvPr/>
          </p:nvSpPr>
          <p:spPr>
            <a:xfrm>
              <a:off x="1921681" y="3561842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tx2"/>
                </a:solidFill>
                <a:latin typeface="Arial"/>
              </a:endParaRPr>
            </a:p>
          </p:txBody>
        </p:sp>
        <p:sp>
          <p:nvSpPr>
            <p:cNvPr id="22" name="TextBox 16">
              <a:extLst>
                <a:ext uri="{FF2B5EF4-FFF2-40B4-BE49-F238E27FC236}">
                  <a16:creationId xmlns:a16="http://schemas.microsoft.com/office/drawing/2014/main" id="{2E934A94-E62D-4E47-98CD-A6E45A42ADC2}"/>
                </a:ext>
              </a:extLst>
            </p:cNvPr>
            <p:cNvSpPr txBox="1"/>
            <p:nvPr/>
          </p:nvSpPr>
          <p:spPr>
            <a:xfrm>
              <a:off x="2269671" y="3497174"/>
              <a:ext cx="4921535" cy="466487"/>
            </a:xfrm>
            <a:prstGeom prst="rect">
              <a:avLst/>
            </a:prstGeom>
            <a:grpFill/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tx2"/>
                  </a:solidFill>
                </a:rPr>
                <a:t>TDS workflow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36783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B9DD10-3CFF-D14F-9F23-A3754C882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git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93637BC-6DE9-D64C-B347-1721D1FEF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A very good tutorial:</a:t>
            </a:r>
          </a:p>
          <a:p>
            <a:r>
              <a:rPr lang="en-US" sz="1800" dirty="0">
                <a:hlinkClick r:id="rId3"/>
              </a:rPr>
              <a:t>https://happygitwithr.com/install-git.html</a:t>
            </a:r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en-US" sz="1800" b="1" dirty="0"/>
              <a:t>Install Git for Windows:</a:t>
            </a:r>
          </a:p>
          <a:p>
            <a:pPr marL="0" indent="0">
              <a:buNone/>
            </a:pPr>
            <a:r>
              <a:rPr lang="en-US" sz="1800" dirty="0">
                <a:hlinkClick r:id="rId4"/>
              </a:rPr>
              <a:t>https://gitforwindows.org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b="1" dirty="0"/>
              <a:t>NOTE:</a:t>
            </a:r>
            <a:r>
              <a:rPr lang="en-US" sz="1800" dirty="0"/>
              <a:t> When asked about “Adjusting your PATH environment”, make sure to select “Git from the command line and also from 3rd-party software”. Otherwise, we believe it is good to accept the defaults.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B69B39A-7B78-804B-BFB0-DC8E5BEF40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DA8264B-0170-EC42-9D74-D4627AAD9412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The same very good tutorial:</a:t>
            </a:r>
          </a:p>
          <a:p>
            <a:r>
              <a:rPr lang="en-US" sz="1800" dirty="0">
                <a:hlinkClick r:id="rId3"/>
              </a:rPr>
              <a:t>https://happygitwithr.com/install-git.html</a:t>
            </a:r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r>
              <a:rPr lang="en-US" sz="1800" b="1" dirty="0"/>
              <a:t>Install Git for Mac:</a:t>
            </a:r>
          </a:p>
          <a:p>
            <a:pPr marL="0" indent="0">
              <a:buNone/>
            </a:pPr>
            <a:r>
              <a:rPr lang="en-US" sz="1800" dirty="0"/>
              <a:t>Go to the Terminal and and install the </a:t>
            </a:r>
            <a:r>
              <a:rPr lang="en-US" sz="1800" dirty="0" err="1"/>
              <a:t>Xcode</a:t>
            </a:r>
            <a:r>
              <a:rPr lang="en-US" sz="1800" dirty="0"/>
              <a:t> command line tools (which include git) by entering:</a:t>
            </a:r>
          </a:p>
          <a:p>
            <a:pPr marL="0" indent="0">
              <a:buNone/>
            </a:pPr>
            <a:r>
              <a:rPr lang="en-US" sz="1800" dirty="0"/>
              <a:t>“</a:t>
            </a:r>
            <a:r>
              <a:rPr lang="en-US" sz="1800" dirty="0" err="1"/>
              <a:t>xcode</a:t>
            </a:r>
            <a:r>
              <a:rPr lang="en-US" sz="1800" dirty="0"/>
              <a:t>-select –install”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Or if you use Homebrew:</a:t>
            </a:r>
          </a:p>
          <a:p>
            <a:pPr marL="0" indent="0">
              <a:buNone/>
            </a:pPr>
            <a:r>
              <a:rPr lang="en-US" sz="1800" dirty="0"/>
              <a:t>“brew install git”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786269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E747E1-3E3E-C646-83F1-A55D596F4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Configure Git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1E2D113-480E-F94E-B44B-623550738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On Windows:</a:t>
            </a:r>
          </a:p>
          <a:p>
            <a:pPr lvl="1"/>
            <a:r>
              <a:rPr lang="en-US" sz="1800" dirty="0"/>
              <a:t>Enter the Git Bash shell</a:t>
            </a:r>
          </a:p>
          <a:p>
            <a:r>
              <a:rPr lang="en-US" sz="1800" dirty="0"/>
              <a:t>On Mac and Linux:</a:t>
            </a:r>
          </a:p>
          <a:p>
            <a:pPr lvl="1"/>
            <a:r>
              <a:rPr lang="en-US" sz="1800" dirty="0"/>
              <a:t>Enter the shell</a:t>
            </a:r>
          </a:p>
          <a:p>
            <a:pPr lvl="1"/>
            <a:endParaRPr lang="en-US" sz="1800" dirty="0"/>
          </a:p>
          <a:p>
            <a:r>
              <a:rPr lang="en-US" sz="1800" dirty="0"/>
              <a:t>Configure your git:</a:t>
            </a:r>
          </a:p>
          <a:p>
            <a:pPr lvl="1"/>
            <a:r>
              <a:rPr lang="en-US" sz="1800" i="1" dirty="0"/>
              <a:t>git config --global </a:t>
            </a:r>
            <a:r>
              <a:rPr lang="en-US" sz="1800" i="1" dirty="0" err="1"/>
              <a:t>user.name</a:t>
            </a:r>
            <a:r>
              <a:rPr lang="en-US" sz="1800" i="1" dirty="0"/>
              <a:t> “Max </a:t>
            </a:r>
            <a:r>
              <a:rPr lang="en-US" sz="1800" i="1" dirty="0" err="1"/>
              <a:t>Mustermann</a:t>
            </a:r>
            <a:r>
              <a:rPr lang="en-US" sz="1800" i="1" dirty="0"/>
              <a:t>”</a:t>
            </a:r>
          </a:p>
          <a:p>
            <a:pPr lvl="1"/>
            <a:r>
              <a:rPr lang="en-US" sz="1800" i="1" dirty="0"/>
              <a:t>git config --global </a:t>
            </a:r>
            <a:r>
              <a:rPr lang="en-US" sz="1800" i="1" dirty="0" err="1"/>
              <a:t>user.email</a:t>
            </a:r>
            <a:r>
              <a:rPr lang="en-US" sz="1800" i="1" dirty="0"/>
              <a:t> “</a:t>
            </a:r>
            <a:r>
              <a:rPr lang="en-US" sz="1800" i="1" dirty="0" err="1"/>
              <a:t>max.mustermann@mail.com</a:t>
            </a:r>
            <a:r>
              <a:rPr lang="en-US" sz="1800" i="1" dirty="0"/>
              <a:t>”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66F3022-C281-404F-A9CD-5133D0F2074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734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B5CCDAC5-AB00-40FD-BA28-B29576F6450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51" imgH="450" progId="TCLayout.ActiveDocument.1">
                  <p:embed/>
                </p:oleObj>
              </mc:Choice>
              <mc:Fallback>
                <p:oleObj name="think-cell Slide" r:id="rId4" imgW="451" imgH="45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B5CCDAC5-AB00-40FD-BA28-B29576F645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950098-C16F-4015-B279-DE29E8518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5A3DFDA6-B9AD-4A9A-8FC1-8FC3D2B3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9671" y="512384"/>
            <a:ext cx="9070329" cy="71658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F2A15D0-A44F-4345-B454-763F48F8B2FE}"/>
              </a:ext>
            </a:extLst>
          </p:cNvPr>
          <p:cNvSpPr txBox="1">
            <a:spLocks/>
          </p:cNvSpPr>
          <p:nvPr/>
        </p:nvSpPr>
        <p:spPr>
          <a:xfrm>
            <a:off x="7474527" y="512384"/>
            <a:ext cx="3865473" cy="716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438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Session objectives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A2B0E52-27B5-4227-9B86-933302798690}"/>
              </a:ext>
            </a:extLst>
          </p:cNvPr>
          <p:cNvGrpSpPr/>
          <p:nvPr/>
        </p:nvGrpSpPr>
        <p:grpSpPr>
          <a:xfrm>
            <a:off x="1921681" y="2292153"/>
            <a:ext cx="5269525" cy="466487"/>
            <a:chOff x="1921681" y="2292153"/>
            <a:chExt cx="5269525" cy="466487"/>
          </a:xfrm>
          <a:solidFill>
            <a:schemeClr val="bg2"/>
          </a:solidFill>
        </p:grpSpPr>
        <p:sp>
          <p:nvSpPr>
            <p:cNvPr id="10" name="Pointer-half">
              <a:extLst>
                <a:ext uri="{FF2B5EF4-FFF2-40B4-BE49-F238E27FC236}">
                  <a16:creationId xmlns:a16="http://schemas.microsoft.com/office/drawing/2014/main" id="{D9A1536A-8CC8-4D70-9809-295900B975E8}"/>
                </a:ext>
              </a:extLst>
            </p:cNvPr>
            <p:cNvSpPr/>
            <p:nvPr/>
          </p:nvSpPr>
          <p:spPr>
            <a:xfrm>
              <a:off x="1921681" y="2356821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tx2"/>
                </a:solidFill>
                <a:latin typeface="Arial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FAE973A-951E-4CE5-B4FD-9248341615B7}"/>
                </a:ext>
              </a:extLst>
            </p:cNvPr>
            <p:cNvSpPr txBox="1"/>
            <p:nvPr/>
          </p:nvSpPr>
          <p:spPr>
            <a:xfrm>
              <a:off x="2269671" y="2292153"/>
              <a:ext cx="4921535" cy="466487"/>
            </a:xfrm>
            <a:prstGeom prst="rect">
              <a:avLst/>
            </a:prstGeom>
            <a:grpFill/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tx2"/>
                  </a:solidFill>
                </a:rPr>
                <a:t>What is version control?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DBA2776-36CD-46FA-B02D-FD97455CB561}"/>
              </a:ext>
            </a:extLst>
          </p:cNvPr>
          <p:cNvGrpSpPr/>
          <p:nvPr/>
        </p:nvGrpSpPr>
        <p:grpSpPr>
          <a:xfrm>
            <a:off x="1921681" y="2931708"/>
            <a:ext cx="5269525" cy="466487"/>
            <a:chOff x="1921681" y="2908437"/>
            <a:chExt cx="5269525" cy="466487"/>
          </a:xfrm>
          <a:solidFill>
            <a:schemeClr val="bg2"/>
          </a:solidFill>
        </p:grpSpPr>
        <p:sp>
          <p:nvSpPr>
            <p:cNvPr id="13" name="Pointer-half">
              <a:extLst>
                <a:ext uri="{FF2B5EF4-FFF2-40B4-BE49-F238E27FC236}">
                  <a16:creationId xmlns:a16="http://schemas.microsoft.com/office/drawing/2014/main" id="{FDE3B896-3436-47FC-B4E8-72956B7766C1}"/>
                </a:ext>
              </a:extLst>
            </p:cNvPr>
            <p:cNvSpPr/>
            <p:nvPr/>
          </p:nvSpPr>
          <p:spPr>
            <a:xfrm>
              <a:off x="1921681" y="2973105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tx2"/>
                </a:solidFill>
                <a:latin typeface="Arial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9239F17-F92B-4228-B85D-3349A01E15E9}"/>
                </a:ext>
              </a:extLst>
            </p:cNvPr>
            <p:cNvSpPr txBox="1"/>
            <p:nvPr/>
          </p:nvSpPr>
          <p:spPr>
            <a:xfrm>
              <a:off x="2269671" y="2908437"/>
              <a:ext cx="4921535" cy="466487"/>
            </a:xfrm>
            <a:prstGeom prst="rect">
              <a:avLst/>
            </a:prstGeom>
            <a:grpFill/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tx2"/>
                  </a:solidFill>
                </a:rPr>
                <a:t>Setting up git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50D3B13-919B-4FD9-8EA1-ECD8E340B5DF}"/>
              </a:ext>
            </a:extLst>
          </p:cNvPr>
          <p:cNvSpPr txBox="1"/>
          <p:nvPr/>
        </p:nvSpPr>
        <p:spPr>
          <a:xfrm>
            <a:off x="7594858" y="2277849"/>
            <a:ext cx="3655033" cy="41144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lvl="5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lvl="6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lvl="7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lvl="8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&lt;objective 1&gt;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&lt;objective 2&gt;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&lt;…&gt;</a:t>
            </a:r>
          </a:p>
        </p:txBody>
      </p:sp>
      <p:grpSp>
        <p:nvGrpSpPr>
          <p:cNvPr id="20" name="Group 14">
            <a:extLst>
              <a:ext uri="{FF2B5EF4-FFF2-40B4-BE49-F238E27FC236}">
                <a16:creationId xmlns:a16="http://schemas.microsoft.com/office/drawing/2014/main" id="{DEC1006F-EDBF-4542-8AC6-09896599A22D}"/>
              </a:ext>
            </a:extLst>
          </p:cNvPr>
          <p:cNvGrpSpPr/>
          <p:nvPr/>
        </p:nvGrpSpPr>
        <p:grpSpPr>
          <a:xfrm>
            <a:off x="1921681" y="3571263"/>
            <a:ext cx="5269525" cy="466487"/>
            <a:chOff x="1921681" y="3497174"/>
            <a:chExt cx="5269525" cy="466487"/>
          </a:xfrm>
          <a:solidFill>
            <a:schemeClr val="accent1"/>
          </a:solidFill>
        </p:grpSpPr>
        <p:sp>
          <p:nvSpPr>
            <p:cNvPr id="21" name="Pointer-half">
              <a:extLst>
                <a:ext uri="{FF2B5EF4-FFF2-40B4-BE49-F238E27FC236}">
                  <a16:creationId xmlns:a16="http://schemas.microsoft.com/office/drawing/2014/main" id="{9CF3A1A8-35BF-CC4E-A7B6-EE73FA57DE1E}"/>
                </a:ext>
              </a:extLst>
            </p:cNvPr>
            <p:cNvSpPr/>
            <p:nvPr/>
          </p:nvSpPr>
          <p:spPr>
            <a:xfrm>
              <a:off x="1921681" y="3561842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bg1"/>
                </a:solidFill>
                <a:latin typeface="Arial"/>
              </a:endParaRPr>
            </a:p>
          </p:txBody>
        </p:sp>
        <p:sp>
          <p:nvSpPr>
            <p:cNvPr id="22" name="TextBox 16">
              <a:extLst>
                <a:ext uri="{FF2B5EF4-FFF2-40B4-BE49-F238E27FC236}">
                  <a16:creationId xmlns:a16="http://schemas.microsoft.com/office/drawing/2014/main" id="{2E934A94-E62D-4E47-98CD-A6E45A42ADC2}"/>
                </a:ext>
              </a:extLst>
            </p:cNvPr>
            <p:cNvSpPr txBox="1"/>
            <p:nvPr/>
          </p:nvSpPr>
          <p:spPr>
            <a:xfrm>
              <a:off x="2269671" y="3497174"/>
              <a:ext cx="4921535" cy="466487"/>
            </a:xfrm>
            <a:prstGeom prst="rect">
              <a:avLst/>
            </a:prstGeom>
            <a:grpFill/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bg1"/>
                  </a:solidFill>
                </a:rPr>
                <a:t>TDS Workflow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9072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DC6FB5AC-C24B-0246-84E0-8027352048D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36900703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78008CF0-A787-5E46-9C64-D2B96F19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The TDS repository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23307-ED3F-264A-B82A-5030C44FF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We provide a repository for our class at:</a:t>
            </a:r>
          </a:p>
          <a:p>
            <a:pPr marL="309563" lvl="1" indent="0">
              <a:buNone/>
            </a:pPr>
            <a:r>
              <a:rPr lang="en-US" sz="1800" dirty="0">
                <a:hlinkClick r:id="rId6"/>
              </a:rPr>
              <a:t>https://github.com/tds2023-24/course</a:t>
            </a:r>
            <a:r>
              <a:rPr lang="en-US" sz="1800" dirty="0"/>
              <a:t> </a:t>
            </a:r>
          </a:p>
          <a:p>
            <a:pPr marL="309563" lvl="1" indent="0">
              <a:buNone/>
            </a:pPr>
            <a:endParaRPr lang="en-US" sz="1800" dirty="0"/>
          </a:p>
          <a:p>
            <a:r>
              <a:rPr lang="en-US" sz="1800" dirty="0"/>
              <a:t>We will use this repository to upload:</a:t>
            </a:r>
          </a:p>
          <a:p>
            <a:pPr lvl="1"/>
            <a:r>
              <a:rPr lang="en-US" sz="1800" dirty="0"/>
              <a:t>Jupyter Notebooks from the lectures</a:t>
            </a:r>
          </a:p>
          <a:p>
            <a:pPr lvl="1"/>
            <a:r>
              <a:rPr lang="en-US" sz="1800" dirty="0"/>
              <a:t>Solutions for the assignments</a:t>
            </a:r>
          </a:p>
          <a:p>
            <a:pPr lvl="1"/>
            <a:r>
              <a:rPr lang="en-US" sz="1800" dirty="0"/>
              <a:t>Interesting and helpful stuff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F55C3B-B534-144F-9A0E-0691DE7E6F9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Grafik 5" descr="Ein Bild, das Screenshot, Text enthält.&#10;&#10;Automatisch generierte Beschreibung">
            <a:extLst>
              <a:ext uri="{FF2B5EF4-FFF2-40B4-BE49-F238E27FC236}">
                <a16:creationId xmlns:a16="http://schemas.microsoft.com/office/drawing/2014/main" id="{6DF1A725-25CA-1A34-64AA-A229B7B1758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1681" y="1874714"/>
            <a:ext cx="6388319" cy="310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84717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3fe9acc7-e4c0-41b1-9029-bb9c243be5d9"/>
  <p:tag name="EE4P_AGENDAWIZARD" val="&lt;ee4p&gt;&lt;layouts&gt;&lt;layout name=&quot;Box Circle&quot; id=&quot;1_5&quot;&gt;&lt;standard&gt;&lt;textframe horizontalAnchor=&quot;1&quot; marginBottom=&quot;10&quot; marginLeft=&quot;0&quot; marginRight=&quot;0&quot; marginTop=&quot;10&quot; orientation=&quot;1&quot; verticalAnchor=&quot;1&quot; /&gt;&lt;font name=&quot;&quot; bold=&quot;0&quot; italic=&quot;0&quot; color=&quot;13&quot; /&gt;&lt;paragraphformat firstLineIndent=&quot;0&quot; leftIndent=&quot;0&quot; rightIndent=&quot;0&quot; lineRuleBefore=&quot;&quot; lineRuleWithin=&quot;&quot; lineRuleAfter=&quot;&quot; spaceBefore=&quot;&quot; spaceWithin=&quot;&quot; spaceAfter=&quot;&quot; /&gt;&lt;fill visible=&quot;0&quot; /&gt;&lt;line visible=&quot;0&quot; /&gt;&lt;bulletformat visible=&quot;0&quot; /&gt;&lt;/standard&gt;&lt;agenda name=&quot;New Agenda&quot; title=&quot;Agenda&quot; subtitle=&quot;&quot; sizingModeId=&quot;2&quot; fontSize=&quot;16&quot; fontSizeAuto=&quot;1&quot; startTime=&quot;540&quot; timeFormatId=&quot;1&quot; startItemNo=&quot;1&quot; createSingleAgendaSlide=&quot;1&quot; createSeparatingSlides=&quot;1&quot; createBackupSlide=&quot;1&quot; /&gt;&lt;columns&gt;&lt;column field=&quot;itemno&quot; label=&quot;No.&quot; checked=&quot;1&quot; leftSpacing=&quot;0&quot; rightSpacing=&quot;0&quot; dock=&quot;1&quot; fixedWidth=&quot;39.58284&quot; /&gt;&lt;column field=&quot;topic&quot; label=&quot;Topic&quot; leftSpacing=&quot;5&quot; rightDistribute=&quot;1&quot; dock=&quot;1&quot; /&gt;&lt;column field=&quot;responsible&quot; label=&quot;Responsible&quot; visible=&quot;1&quot; checked=&quot;1&quot; leftSpacing=&quot;10&quot; rightDistribute=&quot;1&quot; dock=&quot;1&quot; /&gt;&lt;column field=&quot;freecolumn&quot; label=&quot;&quot; visible=&quot;1&quot; checked=&quot;0&quot; leftSpacing=&quot;10&quot; rightDistribute=&quot;1&quot; dock=&quot;1&quot; /&gt;&lt;column field=&quot;timeslot&quot; label=&quot;Time Slot&quot; visible=&quot;1&quot; checked=&quot;1&quot; leftSpacing=&quot;10&quot; rightSpacing=&quot;6&quot; dock=&quot;2&quot; /&gt;&lt;column field=&quot;pageno&quot; label=&quot;Page No.&quot; visible=&quot;1&quot; checked=&quot;0&quot; leftSpacing=&quot;10&quot; rightSpacing=&quot;6&quot; dock=&quot;2&quot; /&gt;&lt;/columns&gt;&lt;position left=&quot;31.12504&quot; top=&quot;133.875&quot; width=&quot;657.75&quot; height=&quot;351.625&quot; /&gt;&lt;!--&#10;      &lt;subtitle&gt;&#10;        &lt;position left=&quot;31.25&quot; top=&quot;92.00031&quot; width=&quot;657.75&quot; height=&quot;19.25&quot;/&gt;&#10;        &lt;font size=&quot;16&quot;/&gt;&#10;        &lt;textframe marginBottom=&quot;0&quot; marginTop=&quot;0&quot;/&gt;&#10;        &lt;paragraphformat alignment=&quot;1&quot;/&gt;&#10;      &lt;/subtitle&gt;&#10;   --&gt;&lt;settings allowedSizingModeIds=&quot;1|2&quot; allowedFontSizes=&quot;8|9|10.5|11|12|14|16|18&quot; allowedTimeFormatIds=&quot;1|2|3&quot; slideLayout=&quot;11&quot; customLayoutName=&quot;Nur Titel|Title Only&quot; customLayoutIndex=&quot;&quot; showBreak=&quot;1&quot; singleAgendaSlideSelected=&quot;0&quot; backupSlideTitle=&quot;Backup: %agendaName%&quot; topMargin=&quot;0&quot; leftMargin=&quot;0&quot; allowedLevels=&quot;4&quot; itemNoFormats=&quot;{1}¦{1}.{2}¦{3:alphaLC}¦{3:alphaLC}.{4:alphaLC}&quot; /&gt;&lt;!-- Agenda item formats --&gt;&lt;cases&gt;&lt;case level=&quot;1&quot; selected=&quot;0&quot; break=&quot;0&quot; topMinSpacing=&quot;5&quot; topMaxSpacing=&quot;5&quot; bottomMinSpacing=&quot;0&quot; bottomMaxSpacing=&quot;0&quot;&gt;&lt;element field=&quot;itemno&quot; type=&quot;autoshape&quot; autoShapeType=&quot;9&quot; indent=&quot;(level-1)*44.58284*scale*fontScale&quot; indentType=&quot;1&quot;&gt;&lt;position height=&quot;itemSingleHeight&quot; top=&quot;(itemHeight-itemSingleHeight)/2&quot; /&gt;&lt;textframe marginLeft=&quot;6&quot; marginRight=&quot;6&quot; verticalAnchor=&quot;3&quot; /&gt;&lt;paragraphformat alignment=&quot;2&quot; /&gt;&lt;fill foreColor=&quot;5&quot; visible=&quot;1&quot; /&gt;&lt;line foreColor=&quot;#ffffff&quot; visible=&quot;1&quot; weight=&quot;4&quot; /&gt;&lt;font bold=&quot;1&quot; color=&quot;2&quot; /&gt;&lt;/element&gt;&lt;element field=&quot;topic&quot; type=&quot;autoshape&quot; autoShapeType=&quot;1&quot; indent=&quot;(level-1)*44.58284*scale*fontScale&quot; indentType=&quot;2&quot;&gt;&lt;paragraphformat alignment=&quot;1&quot; /&gt;&lt;textframe marginLeft=&quot;6&quot; /&gt;&lt;font bold=&quot;1&quot; /&gt;&lt;/element&gt;&lt;element field=&quot;responsible&quot; type=&quot;autoshape&quot; autoShapeType=&quot;1&quot; indent=&quot;(level-1)*44.58284*scale*fontScale&quot; indentType=&quot;1&quot;&gt;&lt;paragraphformat alignment=&quot;1&quot; /&gt;&lt;/element&gt;&lt;element field=&quot;freecolumn&quot; type=&quot;autoshape&quot; autoShapeType=&quot;1&quot; indent=&quot;(level-1)*44.58284*scale*fontScale&quot; indentType=&quot;1&quot;&gt;&lt;paragraphformat alignment=&quot;1&quot; /&gt;&lt;/element&gt;&lt;element field=&quot;timeslot&quot; type=&quot;autoshape&quot; autoShapeType=&quot;1&quot;&gt;&lt;paragraphformat alignment=&quot;1&quot; /&gt;&lt;/element&gt;&lt;element field=&quot;pageno&quot; type=&quot;autoshape&quot; autoShapeType=&quot;1&quot;&gt;&lt;paragraphformat alignment=&quot;3&quot; /&gt;&lt;/element&gt;&lt;/case&gt;&lt;case level=&quot;1&quot; selected=&quot;1&quot; break=&quot;0&quot; topMinSpacing=&quot;5&quot; topMaxSpacing=&quot;5&quot; bottomMinSpacing=&quot;0&quot; bottomMaxSpacing=&quot;0&quot;&gt;&lt;element type=&quot;autoshape&quot; autoShapeType=&quot;1&quot; value=&quot;&quot;&gt;&lt;position left=&quot;((level-0.5)*39.58284+(level-1)*5)*scale*fontScale&quot; top=&quot;0&quot; width=&quot;agendaWidth-(((level-0.5)*39.58284+(level-1)*5)*scale*fontScale)&quot; height=&quot;itemHeight&quot; /&gt;&lt;fill foreColor=&quot;#D9D9D9&quot; visible=&quot;1&quot; /&gt;&lt;/element&gt;&lt;element field=&quot;itemno&quot; type=&quot;autoshape&quot; autoShapeType=&quot;9&quot; indent=&quot;(level-1)*44.58284*scale*fontScale&quot; indentType=&quot;1&quot;&gt;&lt;position height=&quot;itemSingleHeight&quot; top=&quot;(itemHeight-itemSingleHeight)/2&quot; /&gt;&lt;textframe marginLeft=&quot;6&quot; marginRight=&quot;6&quot; verticalAnchor=&quot;3&quot; /&gt;&lt;paragraphformat alignment=&quot;2&quot; /&gt;&lt;fill foreColor=&quot;5&quot; visible=&quot;1&quot; /&gt;&lt;line foreColor=&quot;#ffffff&quot; visible=&quot;1&quot; weight=&quot;4&quot; /&gt;&lt;font bold=&quot;1&quot; color=&quot;2&quot; /&gt;&lt;/element&gt;&lt;element field=&quot;topic&quot; type=&quot;autoshape&quot; autoShapeType=&quot;1&quot; indent=&quot;(level-1)*44.58284*scale*fontScale&quot; indentType=&quot;2&quot;&gt;&lt;paragraphformat alignment=&quot;1&quot; /&gt;&lt;font bold=&quot;1&quot; /&gt;&lt;textframe marginLeft=&quot;6&quot; /&gt;&lt;/element&gt;&lt;element field=&quot;responsible&quot; type=&quot;autoshape&quot; autoShapeType=&quot;1&quot; indent=&quot;(level-1)*44.58284*scale*fontScale&quot; indentType=&quot;1&quot;&gt;&lt;paragraphformat alignment=&quot;1&quot; /&gt;&lt;/element&gt;&lt;element field=&quot;freecolumn&quot; type=&quot;autoshape&quot; autoShapeType=&quot;1&quot; indent=&quot;(level-1)*44.58284*scale*fontScale&quot; indentType=&quot;1&quot;&gt;&lt;paragraphformat alignment=&quot;1&quot; /&gt;&lt;/element&gt;&lt;element field=&quot;timeslot&quot; type=&quot;autoshape&quot; autoShapeType=&quot;1&quot;&gt;&lt;paragraphformat alignment=&quot;1&quot; /&gt;&lt;/element&gt;&lt;element field=&quot;pageno&quot; type=&quot;autoshape&quot; autoShapeType=&quot;1&quot;&gt;&lt;paragraphformat alignment=&quot;3&quot; /&gt;&lt;/element&gt;&lt;/case&gt;&lt;case level=&quot;1&quot; selected=&quot;0&quot; break=&quot;1&quot; topMinSpacing=&quot;5&quot; topMaxSpacing=&quot;5&quot; bottomMinSpacing=&quot;0&quot; bottomMaxSpacing=&quot;0&quot;&gt;&lt;element field=&quot;itemno&quot; type=&quot;autoshape&quot; autoShapeType=&quot;9&quot; indent=&quot;(level-1)*44.58284*scale*fontScale&quot; indentType=&quot;1&quot;&gt;&lt;position height=&quot;itemSingleHeight&quot; top=&quot;(itemHeight-itemSingleHeight)/2&quot; /&gt;&lt;textframe marginLeft=&quot;6&quot; marginRight=&quot;6&quot; verticalAnchor=&quot;3&quot; /&gt;&lt;paragraphformat alignment=&quot;2&quot; /&gt;&lt;fill foreColor=&quot;5&quot; visible=&quot;1&quot; /&gt;&lt;line foreColor=&quot;#ffffff&quot; visible=&quot;1&quot; weight=&quot;4&quot; /&gt;&lt;font bold=&quot;1&quot; color=&quot;2&quot; /&gt;&lt;/element&gt;&lt;element field=&quot;topic&quot; type=&quot;autoshape&quot; autoShapeType=&quot;1&quot; indent=&quot;(level-1)*44.58284*scale*fontScale&quot; indentType=&quot;2&quot;&gt;&lt;paragraphformat alignment=&quot;1&quot; /&gt;&lt;textframe marginLeft=&quot;6&quot; /&gt;&lt;font bold=&quot;1&quot; italic=&quot;1&quot; /&gt;&lt;/element&gt;&lt;element field=&quot;responsible&quot; type=&quot;autoshape&quot; autoShapeType=&quot;1&quot; indent=&quot;(level-1)*44.58284*scale*fontScale&quot; indentType=&quot;1&quot;&gt;&lt;paragraphformat alignment=&quot;1&quot; /&gt;&lt;font italic=&quot;1&quot; /&gt;&lt;/element&gt;&lt;element field=&quot;freecolumn&quot; type=&quot;autoshape&quot; autoShapeType=&quot;1&quot; indent=&quot;(level-1)*44.58284*scale*fontScale&quot; indentType=&quot;1&quot;&gt;&lt;paragraphformat alignment=&quot;1&quot; /&gt;&lt;font italic=&quot;1&quot; /&gt;&lt;/element&gt;&lt;element field=&quot;timeslot&quot; type=&quot;autoshape&quot; autoShapeType=&quot;1&quot;&gt;&lt;paragraphformat alignment=&quot;1&quot; /&gt;&lt;font italic=&quot;1&quot; /&gt;&lt;/element&gt;&lt;element field=&quot;pageno&quot; type=&quot;autoshape&quot; autoShapeType=&quot;1&quot;&gt;&lt;paragraphformat alignment=&quot;3&quot; /&gt;&lt;font italic=&quot;1&quot; /&gt;&lt;/element&gt;&lt;/case&gt;&lt;case level=&quot;1&quot; selected=&quot;1&quot; break=&quot;1&quot; topMinSpacing=&quot;5&quot; topMaxSpacing=&quot;5&quot; bottomMinSpacing=&quot;0&quot; bottomMaxSpacing=&quot;0&quot;&gt;&lt;element field=&quot;itemno&quot; type=&quot;autoshape&quot; autoShapeType=&quot;9&quot; indent=&quot;(level-1)*44.58284*scale*fontScale&quot; indentType=&quot;1&quot;&gt;&lt;position height=&quot;itemSingleHeight&quot; top=&quot;(itemHeight-itemSingleHeight)/2&quot; /&gt;&lt;textframe marginLeft=&quot;6&quot; marginRight=&quot;6&quot; verticalAnchor=&quot;3&quot; /&gt;&lt;paragraphformat alignment=&quot;2&quot; /&gt;&lt;fill foreColor=&quot;5&quot; visible=&quot;1&quot; /&gt;&lt;line foreColor=&quot;#ffffff&quot; visible=&quot;1&quot; weight=&quot;4&quot; /&gt;&lt;font bold=&quot;1&quot; color=&quot;2&quot; /&gt;&lt;/element&gt;&lt;element type=&quot;autoshape&quot; autoShapeType=&quot;1&quot; value=&quot;&quot;&gt;&lt;position left=&quot;((level-0.5)*39.58284+(level-1)*5)*scale*fontScale&quot; top=&quot;0&quot; width=&quot;agendaWidth-(((level-0.5)*39.58284+(level-1)*5)*scale*fontScale)&quot; height=&quot;itemHeight&quot; /&gt;&lt;fill foreColor=&quot;#D9D9D9&quot; visible=&quot;1&quot; /&gt;&lt;/element&gt;&lt;element field=&quot;topic&quot; type=&quot;autoshape&quot; autoShapeType=&quot;1&quot; indent=&quot;(level-1)*44.58284*scale*fontScale&quot; indentType=&quot;2&quot;&gt;&lt;paragraphformat alignment=&quot;1&quot; /&gt;&lt;font bold=&quot;1&quot; italic=&quot;1&quot; /&gt;&lt;textframe marginLeft=&quot;6&quot; /&gt;&lt;/element&gt;&lt;element field=&quot;responsible&quot; type=&quot;autoshape&quot; autoShapeType=&quot;1&quot; indent=&quot;(level-1)*44.58284*scale*fontScale&quot; indentType=&quot;1&quot;&gt;&lt;paragraphformat alignment=&quot;1&quot; /&gt;&lt;font italic=&quot;1&quot; /&gt;&lt;/element&gt;&lt;element field=&quot;freecolumn&quot; type=&quot;autoshape&quot; autoShapeType=&quot;1&quot; indent=&quot;(level-1)*44.58284*scale*fontScale&quot; indentType=&quot;1&quot;&gt;&lt;paragraphformat alignment=&quot;1&quot; /&gt;&lt;font italic=&quot;1&quot; /&gt;&lt;/element&gt;&lt;element field=&quot;timeslot&quot; type=&quot;autoshape&quot; autoShapeType=&quot;1&quot;&gt;&lt;paragraphformat alignment=&quot;1&quot; /&gt;&lt;font italic=&quot;1&quot; /&gt;&lt;/element&gt;&lt;element field=&quot;pageno&quot; type=&quot;autoshape&quot; autoShapeType=&quot;1&quot;&gt;&lt;paragraphformat alignment=&quot;3&quot; /&gt;&lt;font italic=&quot;1&quot; /&gt;&lt;/element&gt;&lt;/case&gt;&lt;/cases&gt;&lt;!-- Elements on slide independent of items --&gt;&lt;elements&gt;&lt;!--&#10;        &lt;element type=&quot;textbox&quot; zOrder=&quot;1&quot; value=&quot;test&quot;&gt;&#10;          &lt;position left=&quot;0&quot; top=&quot;0&quot; width=&quot;30&quot; height=&quot;30&quot;/&gt;&#10;        &lt;/element&gt;&#10;      --&gt;&lt;/elements&gt;&lt;/layout&gt;&lt;/layouts&gt;&lt;contents&gt;&lt;agenda name=&quot;New Agenda&quot; title=&quot;Agenda&quot; subtitle=&quot;&quot; sizingModeId=&quot;2&quot; fontSize=&quot;18&quot; fontSizeAuto=&quot;0&quot; startTime=&quot;540&quot; timeFormatId=&quot;1&quot; startItemNo=&quot;1&quot; createSingleAgendaSlide=&quot;1&quot; createSeparatingSlides=&quot;1&quot; createBackupSlide=&quot;0&quot; layoutId=&quot;1_5&quot; createSections=&quot;0&quot; singleSlideId=&quot;1f41c5e8-cc5f-465b-9715-aa8b127e79b7&quot;&gt;&lt;columns&gt;&lt;column field=&quot;itemno&quot; label=&quot;No.&quot; checked=&quot;1&quot; leftSpacing=&quot;0&quot; rightSpacing=&quot;0&quot; dock=&quot;1&quot; fixedWidth=&quot;31.50472&quot; /&gt;&lt;column field=&quot;topic&quot; label=&quot;Topic&quot; leftSpacing=&quot;5.625&quot; rightDistribute=&quot;1&quot; dock=&quot;1&quot; rightSpacing=&quot;598.7515&quot; /&gt;&lt;column field=&quot;responsible&quot; label=&quot;Responsible&quot; visible=&quot;1&quot; checked=&quot;0&quot; leftSpacing=&quot;10&quot; rightDistribute=&quot;1&quot; dock=&quot;1&quot; /&gt;&lt;column field=&quot;freecolumn&quot; label=&quot;&quot; visible=&quot;1&quot; checked=&quot;0&quot; leftSpacing=&quot;10&quot; rightDistribute=&quot;1&quot; dock=&quot;1&quot; /&gt;&lt;column field=&quot;timeslot&quot; label=&quot;Time Slot&quot; visible=&quot;1&quot; checked=&quot;0&quot; leftSpacing=&quot;10&quot; rightSpacing=&quot;6&quot; dock=&quot;2&quot; /&gt;&lt;column field=&quot;pageno&quot; label=&quot;Page No.&quot; visible=&quot;1&quot; checked=&quot;0&quot; leftSpacing=&quot;10&quot; rightSpacing=&quot;6&quot; dock=&quot;2&quot; /&gt;&lt;/columns&gt;&lt;items&gt;&lt;item duration=&quot;30&quot; id=&quot;fd7ab121-4911-4bfd-8c57-08af70dd2909&quot; parentId=&quot;&quot; level=&quot;1&quot; generateAgendaSlide=&quot;1&quot; showAgendaItem=&quot;1&quot; isBreak=&quot;0&quot; topic=&quot;Introduction&quot; agendaSlideId=&quot;a53e7d98-fb91-4b4a-868c-b4530f29ac09&quot; /&gt;&lt;item duration=&quot;30&quot; id=&quot;ca0844e6-7e3b-4da0-b6c5-e35c240dcdd5&quot; parentId=&quot;&quot; level=&quot;1&quot; generateAgendaSlide=&quot;1&quot; showAgendaItem=&quot;1&quot; isBreak=&quot;0&quot; topic=&quot;Single-Period AP&quot; agendaSlideId=&quot;54b181dd-779d-49ad-b71c-0d824b6ce194&quot; /&gt;&lt;item duration=&quot;30&quot; id=&quot;1e702326-10fe-4b99-ba04-e5662a6bd883&quot; parentId=&quot;&quot; level=&quot;1&quot; generateAgendaSlide=&quot;1&quot; showAgendaItem=&quot;1&quot; isBreak=&quot;0&quot; topic=&quot;Multi-Period AP&quot; agendaSlideId=&quot;faf510b7-6381-4404-857e-6f6ee3fa88b1&quot; /&gt;&lt;item duration=&quot;30&quot; id=&quot;d34aea87-ba1a-49f9-89bb-fdc2f857c370&quot; parentId=&quot;1e702326-10fe-4b99-ba04-e5662a6bd883&quot; level=&quot;2&quot; generateAgendaSlide=&quot;1&quot; showAgendaItem=&quot;1&quot; isBreak=&quot;0&quot; topic=&quot;Central&quot; agendaSlideId=&quot;08fb5709-0044-4c6a-81aa-736073dc1175&quot; /&gt;&lt;item duration=&quot;30&quot; id=&quot;484bda1e-e480-4c7c-a1b6-f7f164a9cf77&quot; parentId=&quot;1e702326-10fe-4b99-ba04-e5662a6bd883&quot; level=&quot;2&quot; generateAgendaSlide=&quot;1&quot; showAgendaItem=&quot;1&quot; isBreak=&quot;0&quot; topic=&quot;Hierarchical&quot; agendaSlideId=&quot;e02b615d-bcd9-4e9c-a1aa-80a0cf965139&quot; /&gt;&lt;item duration=&quot;30&quot; id=&quot;fdd4148a-7990-4159-a54e-7a964b8f1997&quot; parentId=&quot;&quot; level=&quot;1&quot; generateAgendaSlide=&quot;1&quot; showAgendaItem=&quot;1&quot; isBreak=&quot;0&quot; topic=&quot;Conclusion&quot; agendaSlideId=&quot;5650935f-7705-4ee6-a20a-f548c292d795&quot; /&gt;&lt;/items&gt;&lt;/agenda&gt;&lt;/contents&gt;&lt;/ee4p&gt;"/>
  <p:tag name="BLUEONEFOURTHTITLEFONTCOLORFIXED" val="true"/>
  <p:tag name="NEWLAYOUTNAMES" val="true"/>
  <p:tag name="TEMPLATECREATED" val="2019-08-14 11:17 "/>
  <p:tag name="TEMPLATELASTEDITED" val="2019-08-15 01:01 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fknT1WtEH0TJyAzoq2Q2g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ZFjT7lWsx_XTN0LGQyAI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GREAAg4kpk.LOLxybiiY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3IcJOrci7GjNi3xE2_wtzA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fknT1WtEH0TJyAzoq2Q2g"/>
</p:tagLst>
</file>

<file path=ppt/theme/theme1.xml><?xml version="1.0" encoding="utf-8"?>
<a:theme xmlns:a="http://schemas.openxmlformats.org/drawingml/2006/main" name="Flath">
  <a:themeElements>
    <a:clrScheme name="Benutzerdefiniert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4389"/>
      </a:accent1>
      <a:accent2>
        <a:srgbClr val="ED7D31"/>
      </a:accent2>
      <a:accent3>
        <a:srgbClr val="A5A5A5"/>
      </a:accent3>
      <a:accent4>
        <a:srgbClr val="65B2FF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PT_Master_Flath" id="{99FDE7C9-F676-D64F-BFAF-3CA3A4D430AD}" vid="{FEB52118-2331-AF41-8383-5D638FA1C65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Flath</Template>
  <TotalTime>0</TotalTime>
  <Words>569</Words>
  <Application>Microsoft Macintosh PowerPoint</Application>
  <PresentationFormat>Breitbild</PresentationFormat>
  <Paragraphs>118</Paragraphs>
  <Slides>12</Slides>
  <Notes>10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9" baseType="lpstr">
      <vt:lpstr>Arial</vt:lpstr>
      <vt:lpstr>Calibri</vt:lpstr>
      <vt:lpstr>Segoe UI</vt:lpstr>
      <vt:lpstr>Symbol</vt:lpstr>
      <vt:lpstr>Wingdings</vt:lpstr>
      <vt:lpstr>Flath</vt:lpstr>
      <vt:lpstr>think-cell Slide</vt:lpstr>
      <vt:lpstr>Topics in Data Science 2</vt:lpstr>
      <vt:lpstr>Agenda</vt:lpstr>
      <vt:lpstr>Why do we need version control?</vt:lpstr>
      <vt:lpstr>How does it work?</vt:lpstr>
      <vt:lpstr>Agenda</vt:lpstr>
      <vt:lpstr>Install git</vt:lpstr>
      <vt:lpstr>Configure Git</vt:lpstr>
      <vt:lpstr>Agenda</vt:lpstr>
      <vt:lpstr>The TDS repository</vt:lpstr>
      <vt:lpstr>Assignment Submission Workflow</vt:lpstr>
      <vt:lpstr>Assignment Submission Workflow (Google Colab)</vt:lpstr>
      <vt:lpstr>Assignment Submission Workflow (Local)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Data Science</dc:title>
  <dc:subject/>
  <dc:creator>s212773</dc:creator>
  <cp:keywords/>
  <dc:description/>
  <cp:lastModifiedBy>Justus Ameling</cp:lastModifiedBy>
  <cp:revision>42</cp:revision>
  <cp:lastPrinted>2018-08-28T11:15:39Z</cp:lastPrinted>
  <dcterms:created xsi:type="dcterms:W3CDTF">2019-10-14T17:48:10Z</dcterms:created>
  <dcterms:modified xsi:type="dcterms:W3CDTF">2023-10-17T09:01:38Z</dcterms:modified>
  <cp:category/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Created">
    <vt:lpwstr>2019-08-14 11:17 </vt:lpwstr>
  </property>
  <property fmtid="{D5CDD505-2E9C-101B-9397-08002B2CF9AE}" pid="3" name="TemplateLastEdited">
    <vt:lpwstr>2019-08-15 01:01 </vt:lpwstr>
  </property>
</Properties>
</file>

<file path=docProps/thumbnail.jpeg>
</file>